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61" r:id="rId4"/>
    <p:sldId id="262" r:id="rId5"/>
    <p:sldId id="258" r:id="rId6"/>
    <p:sldId id="259" r:id="rId7"/>
    <p:sldId id="260"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4368" autoAdjust="0"/>
  </p:normalViewPr>
  <p:slideViewPr>
    <p:cSldViewPr>
      <p:cViewPr varScale="1">
        <p:scale>
          <a:sx n="81" d="100"/>
          <a:sy n="81" d="100"/>
        </p:scale>
        <p:origin x="-84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50BD787-1827-4B0D-855D-0E7437CF55B9}" type="datetimeFigureOut">
              <a:rPr lang="en-US" smtClean="0"/>
              <a:pPr/>
              <a:t>5/31/2012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F46A82A-3DB9-4965-B4DD-933D090EFCD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Ebola Hemorrhagic fever is an often fatal virus found in humans and non-human primates. Ebola-Zaire, Ebola-Sudan, Ebola-Ivory Coast and Ebola-</a:t>
            </a:r>
            <a:r>
              <a:rPr lang="en-US" sz="1200" kern="1200" dirty="0" err="1" smtClean="0">
                <a:solidFill>
                  <a:schemeClr val="tx1"/>
                </a:solidFill>
                <a:latin typeface="+mn-lt"/>
                <a:ea typeface="+mn-ea"/>
                <a:cs typeface="+mn-cs"/>
              </a:rPr>
              <a:t>Bundibugyo</a:t>
            </a:r>
            <a:r>
              <a:rPr lang="en-US" sz="1200" kern="1200" dirty="0" smtClean="0">
                <a:solidFill>
                  <a:schemeClr val="tx1"/>
                </a:solidFill>
                <a:latin typeface="+mn-lt"/>
                <a:ea typeface="+mn-ea"/>
                <a:cs typeface="+mn-cs"/>
              </a:rPr>
              <a:t> all cause disease in humans. The fifth, Ebola-Reston, has caused disease in nonhuman primates only.  It has appeared sporadically since its initial recognition in 1976.The Ebola virus was named after the Ebola River in the Democratic Republic of Congo where it was first recognized. The natural habitat of Ebola remains unknown to virus hunters. Researchers believe this virus could, in fact, be </a:t>
            </a:r>
            <a:r>
              <a:rPr lang="en-US" sz="1200" kern="1200" dirty="0" err="1" smtClean="0">
                <a:solidFill>
                  <a:schemeClr val="tx1"/>
                </a:solidFill>
                <a:latin typeface="+mn-lt"/>
                <a:ea typeface="+mn-ea"/>
                <a:cs typeface="+mn-cs"/>
              </a:rPr>
              <a:t>zoonotic</a:t>
            </a:r>
            <a:r>
              <a:rPr lang="en-US" sz="1200" kern="1200" dirty="0" smtClean="0">
                <a:solidFill>
                  <a:schemeClr val="tx1"/>
                </a:solidFill>
                <a:latin typeface="+mn-lt"/>
                <a:ea typeface="+mn-ea"/>
                <a:cs typeface="+mn-cs"/>
              </a:rPr>
              <a:t> or, animal borne. </a:t>
            </a:r>
            <a:endParaRPr lang="en-US" dirty="0"/>
          </a:p>
        </p:txBody>
      </p:sp>
      <p:sp>
        <p:nvSpPr>
          <p:cNvPr id="4" name="Slide Number Placeholder 3"/>
          <p:cNvSpPr>
            <a:spLocks noGrp="1"/>
          </p:cNvSpPr>
          <p:nvPr>
            <p:ph type="sldNum" sz="quarter" idx="10"/>
          </p:nvPr>
        </p:nvSpPr>
        <p:spPr/>
        <p:txBody>
          <a:bodyPr/>
          <a:lstStyle/>
          <a:p>
            <a:fld id="{0F46A82A-3DB9-4965-B4DD-933D090EFCD8}"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symptoms of Ebola include but are not limited too; Fever, headaches, joint and muscle aches, sore throat, rashes, red eyes and even hiccups. Eventually however you will also experience painful diarrhea and vomiting, excruciating stomach pains as well as internal and external bleeding. At first an individual may think that they have malaria because there is some symptom overlap. </a:t>
            </a:r>
            <a:endParaRPr lang="en-US" dirty="0"/>
          </a:p>
        </p:txBody>
      </p:sp>
      <p:sp>
        <p:nvSpPr>
          <p:cNvPr id="4" name="Slide Number Placeholder 3"/>
          <p:cNvSpPr>
            <a:spLocks noGrp="1"/>
          </p:cNvSpPr>
          <p:nvPr>
            <p:ph type="sldNum" sz="quarter" idx="10"/>
          </p:nvPr>
        </p:nvSpPr>
        <p:spPr/>
        <p:txBody>
          <a:bodyPr/>
          <a:lstStyle/>
          <a:p>
            <a:fld id="{0F46A82A-3DB9-4965-B4DD-933D090EFCD8}"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Top left- external bleeding</a:t>
            </a:r>
          </a:p>
          <a:p>
            <a:r>
              <a:rPr lang="en-US" dirty="0" smtClean="0"/>
              <a:t>Middle left-</a:t>
            </a:r>
            <a:r>
              <a:rPr lang="en-US" baseline="0" dirty="0" smtClean="0"/>
              <a:t> internal bleeding</a:t>
            </a:r>
          </a:p>
          <a:p>
            <a:r>
              <a:rPr lang="en-US" baseline="0" dirty="0" smtClean="0"/>
              <a:t>Bottom left- patient examination</a:t>
            </a:r>
          </a:p>
          <a:p>
            <a:endParaRPr lang="en-US" baseline="0" dirty="0" smtClean="0"/>
          </a:p>
          <a:p>
            <a:r>
              <a:rPr lang="en-US" baseline="0" dirty="0" smtClean="0"/>
              <a:t>Top right- patient</a:t>
            </a:r>
          </a:p>
          <a:p>
            <a:r>
              <a:rPr lang="en-US" baseline="0" dirty="0" smtClean="0"/>
              <a:t>Middle left- baby patient</a:t>
            </a:r>
          </a:p>
          <a:p>
            <a:r>
              <a:rPr lang="en-US" baseline="0" dirty="0" smtClean="0"/>
              <a:t>Bottom left- patient </a:t>
            </a:r>
            <a:endParaRPr lang="en-US" dirty="0"/>
          </a:p>
        </p:txBody>
      </p:sp>
      <p:sp>
        <p:nvSpPr>
          <p:cNvPr id="4" name="Slide Number Placeholder 3"/>
          <p:cNvSpPr>
            <a:spLocks noGrp="1"/>
          </p:cNvSpPr>
          <p:nvPr>
            <p:ph type="sldNum" sz="quarter" idx="10"/>
          </p:nvPr>
        </p:nvSpPr>
        <p:spPr/>
        <p:txBody>
          <a:bodyPr/>
          <a:lstStyle/>
          <a:p>
            <a:fld id="{0F46A82A-3DB9-4965-B4DD-933D090EFCD8}"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sz="1200" kern="1200" dirty="0" smtClean="0">
                <a:solidFill>
                  <a:schemeClr val="tx1"/>
                </a:solidFill>
                <a:latin typeface="+mn-lt"/>
                <a:ea typeface="+mn-ea"/>
                <a:cs typeface="+mn-cs"/>
              </a:rPr>
              <a:t>1. Direct contact with bodily secretions of an infected individual.</a:t>
            </a:r>
            <a:r>
              <a:rPr lang="en-US" sz="1200" kern="1200" baseline="0" dirty="0" smtClean="0">
                <a:solidFill>
                  <a:schemeClr val="tx1"/>
                </a:solidFill>
                <a:latin typeface="+mn-lt"/>
                <a:ea typeface="+mn-ea"/>
                <a:cs typeface="+mn-cs"/>
              </a:rPr>
              <a:t> This is inclusive of blood, vomit, fecal matter, saliva and even seamen and vaginal secretions.</a:t>
            </a:r>
            <a:endParaRPr lang="en-US"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2. Contaminated or lack of appropriate</a:t>
            </a:r>
            <a:r>
              <a:rPr lang="en-US" sz="1200" kern="1200" baseline="0" dirty="0" smtClean="0">
                <a:solidFill>
                  <a:schemeClr val="tx1"/>
                </a:solidFill>
                <a:latin typeface="+mn-lt"/>
                <a:ea typeface="+mn-ea"/>
                <a:cs typeface="+mn-cs"/>
              </a:rPr>
              <a:t> medical equipment. So,</a:t>
            </a:r>
            <a:r>
              <a:rPr lang="en-US" sz="1200" kern="1200" dirty="0" smtClean="0">
                <a:solidFill>
                  <a:schemeClr val="tx1"/>
                </a:solidFill>
                <a:latin typeface="+mn-lt"/>
                <a:ea typeface="+mn-ea"/>
                <a:cs typeface="+mn-cs"/>
              </a:rPr>
              <a:t> Dirty needles (contaminated with infected secretions ex. blood) If a health care</a:t>
            </a:r>
            <a:r>
              <a:rPr lang="en-US" sz="1200" kern="1200" baseline="0" dirty="0" smtClean="0">
                <a:solidFill>
                  <a:schemeClr val="tx1"/>
                </a:solidFill>
                <a:latin typeface="+mn-lt"/>
                <a:ea typeface="+mn-ea"/>
                <a:cs typeface="+mn-cs"/>
              </a:rPr>
              <a:t> providers fail to wear some kind of sterile glove or face mask it is possible that they themselves could become infected or they could transmit it to others.</a:t>
            </a:r>
            <a:endParaRPr lang="en-US"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3. Skin to skin contact.</a:t>
            </a:r>
            <a:r>
              <a:rPr lang="en-US" sz="1200" kern="1200" baseline="0" dirty="0" smtClean="0">
                <a:solidFill>
                  <a:schemeClr val="tx1"/>
                </a:solidFill>
                <a:latin typeface="+mn-lt"/>
                <a:ea typeface="+mn-ea"/>
                <a:cs typeface="+mn-cs"/>
              </a:rPr>
              <a:t> Being around an individual who is infected with any of the four strains that cause Ebola in humans is highly ill advised and extremely dangerous.</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F46A82A-3DB9-4965-B4DD-933D090EFCD8}"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mn-lt"/>
              </a:rPr>
              <a:t>The</a:t>
            </a:r>
            <a:r>
              <a:rPr lang="en-US" sz="1200" baseline="0" dirty="0" smtClean="0">
                <a:latin typeface="+mn-lt"/>
              </a:rPr>
              <a:t> first Ebola outbreak was recorded near the Ebola River in the Democratic Republic of Congo in 1976. Four days after A school teacher returned from a tour of northern parts of the Democratic Republic of Congo he started to experience symptoms of what he thought was malaria. He received an injection of an anti-malaria drug from </a:t>
            </a:r>
            <a:r>
              <a:rPr lang="en-US" sz="1200" dirty="0" err="1" smtClean="0">
                <a:latin typeface="+mn-lt"/>
              </a:rPr>
              <a:t>Yambuku</a:t>
            </a:r>
            <a:r>
              <a:rPr lang="en-US" sz="1200" dirty="0" smtClean="0">
                <a:latin typeface="+mn-lt"/>
              </a:rPr>
              <a:t> Mission Hospital </a:t>
            </a:r>
            <a:r>
              <a:rPr lang="en-US" sz="1200" baseline="0" dirty="0" smtClean="0">
                <a:latin typeface="+mn-lt"/>
              </a:rPr>
              <a:t> where they failed to dispose of or even sterilize their needles. Since injection is the primary way of administering medication it is plausible that this is how 11 out of the 17 Staff members of YMH contacted whatever this man had. This outbreak began on September 1</a:t>
            </a:r>
            <a:r>
              <a:rPr lang="en-US" sz="1200" baseline="30000" dirty="0" smtClean="0">
                <a:latin typeface="+mn-lt"/>
              </a:rPr>
              <a:t>st</a:t>
            </a:r>
            <a:r>
              <a:rPr lang="en-US" sz="1200" baseline="0" dirty="0" smtClean="0">
                <a:latin typeface="+mn-lt"/>
              </a:rPr>
              <a:t>, 1976 and the last infected person died on November 5</a:t>
            </a:r>
            <a:r>
              <a:rPr lang="en-US" sz="1200" baseline="30000" dirty="0" smtClean="0">
                <a:latin typeface="+mn-lt"/>
              </a:rPr>
              <a:t>th</a:t>
            </a:r>
            <a:r>
              <a:rPr lang="en-US" sz="1200" baseline="0" dirty="0" smtClean="0">
                <a:latin typeface="+mn-lt"/>
              </a:rPr>
              <a:t>, 1976.</a:t>
            </a:r>
            <a:endParaRPr lang="en-US" sz="1200" dirty="0">
              <a:latin typeface="+mn-lt"/>
            </a:endParaRPr>
          </a:p>
        </p:txBody>
      </p:sp>
      <p:sp>
        <p:nvSpPr>
          <p:cNvPr id="4" name="Slide Number Placeholder 3"/>
          <p:cNvSpPr>
            <a:spLocks noGrp="1"/>
          </p:cNvSpPr>
          <p:nvPr>
            <p:ph type="sldNum" sz="quarter" idx="10"/>
          </p:nvPr>
        </p:nvSpPr>
        <p:spPr/>
        <p:txBody>
          <a:bodyPr/>
          <a:lstStyle/>
          <a:p>
            <a:fld id="{0F46A82A-3DB9-4965-B4DD-933D090EFCD8}"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(Read over numbers)</a:t>
            </a:r>
            <a:r>
              <a:rPr lang="en-US" baseline="0" dirty="0" smtClean="0"/>
              <a:t> </a:t>
            </a:r>
            <a:r>
              <a:rPr lang="en-US" dirty="0" smtClean="0"/>
              <a:t>Based</a:t>
            </a:r>
            <a:r>
              <a:rPr lang="en-US" baseline="0" dirty="0" smtClean="0"/>
              <a:t> on the numbers provided you can see that this virus is deadly.</a:t>
            </a:r>
            <a:endParaRPr lang="en-US" dirty="0"/>
          </a:p>
        </p:txBody>
      </p:sp>
      <p:sp>
        <p:nvSpPr>
          <p:cNvPr id="4" name="Slide Number Placeholder 3"/>
          <p:cNvSpPr>
            <a:spLocks noGrp="1"/>
          </p:cNvSpPr>
          <p:nvPr>
            <p:ph type="sldNum" sz="quarter" idx="10"/>
          </p:nvPr>
        </p:nvSpPr>
        <p:spPr/>
        <p:txBody>
          <a:bodyPr/>
          <a:lstStyle/>
          <a:p>
            <a:fld id="{0F46A82A-3DB9-4965-B4DD-933D090EFCD8}"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Since</a:t>
            </a:r>
            <a:r>
              <a:rPr lang="en-US" baseline="0" dirty="0" smtClean="0"/>
              <a:t> we know how Ebola is spread we need to educated on how to properly protect yourself from infection. It is very important that those who are exposed to the infected have the proper attire to ensure their safety. Needles must be sterilized. Latex gloves must be worn. Face masks must be on at all times. One must also wear a bio hazard suit to fully protect themselves. You have to cover every opening to the inside of your body or you are putting yourself at risk of infection.</a:t>
            </a:r>
            <a:endParaRPr lang="en-US" dirty="0"/>
          </a:p>
        </p:txBody>
      </p:sp>
      <p:sp>
        <p:nvSpPr>
          <p:cNvPr id="4" name="Slide Number Placeholder 3"/>
          <p:cNvSpPr>
            <a:spLocks noGrp="1"/>
          </p:cNvSpPr>
          <p:nvPr>
            <p:ph type="sldNum" sz="quarter" idx="10"/>
          </p:nvPr>
        </p:nvSpPr>
        <p:spPr/>
        <p:txBody>
          <a:bodyPr/>
          <a:lstStyle/>
          <a:p>
            <a:fld id="{0F46A82A-3DB9-4965-B4DD-933D090EFCD8}"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most important things we can be doing is researching more about how Ebola works and where it comes from. Most importantly we need to continue to isolate outbreaks and keep those who are infected as comfortable as possible. </a:t>
            </a:r>
            <a:endParaRPr lang="en-US" dirty="0"/>
          </a:p>
        </p:txBody>
      </p:sp>
      <p:sp>
        <p:nvSpPr>
          <p:cNvPr id="4" name="Slide Number Placeholder 3"/>
          <p:cNvSpPr>
            <a:spLocks noGrp="1"/>
          </p:cNvSpPr>
          <p:nvPr>
            <p:ph type="sldNum" sz="quarter" idx="10"/>
          </p:nvPr>
        </p:nvSpPr>
        <p:spPr/>
        <p:txBody>
          <a:bodyPr/>
          <a:lstStyle/>
          <a:p>
            <a:fld id="{0F46A82A-3DB9-4965-B4DD-933D090EFCD8}"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A7A4577-1D26-4DC5-B0EA-445C06A373A3}" type="datetimeFigureOut">
              <a:rPr lang="en-US" smtClean="0"/>
              <a:pPr/>
              <a:t>5/31/2012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39BD1C-32B4-4A6C-96B7-0CB490797BB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A7A4577-1D26-4DC5-B0EA-445C06A373A3}" type="datetimeFigureOut">
              <a:rPr lang="en-US" smtClean="0"/>
              <a:pPr/>
              <a:t>5/31/2012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39BD1C-32B4-4A6C-96B7-0CB490797BB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A7A4577-1D26-4DC5-B0EA-445C06A373A3}" type="datetimeFigureOut">
              <a:rPr lang="en-US" smtClean="0"/>
              <a:pPr/>
              <a:t>5/31/2012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39BD1C-32B4-4A6C-96B7-0CB490797BB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A7A4577-1D26-4DC5-B0EA-445C06A373A3}" type="datetimeFigureOut">
              <a:rPr lang="en-US" smtClean="0"/>
              <a:pPr/>
              <a:t>5/31/2012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39BD1C-32B4-4A6C-96B7-0CB490797BB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A7A4577-1D26-4DC5-B0EA-445C06A373A3}" type="datetimeFigureOut">
              <a:rPr lang="en-US" smtClean="0"/>
              <a:pPr/>
              <a:t>5/31/2012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39BD1C-32B4-4A6C-96B7-0CB490797BB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A7A4577-1D26-4DC5-B0EA-445C06A373A3}" type="datetimeFigureOut">
              <a:rPr lang="en-US" smtClean="0"/>
              <a:pPr/>
              <a:t>5/31/2012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39BD1C-32B4-4A6C-96B7-0CB490797BB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A7A4577-1D26-4DC5-B0EA-445C06A373A3}" type="datetimeFigureOut">
              <a:rPr lang="en-US" smtClean="0"/>
              <a:pPr/>
              <a:t>5/31/2012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839BD1C-32B4-4A6C-96B7-0CB490797BB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A7A4577-1D26-4DC5-B0EA-445C06A373A3}" type="datetimeFigureOut">
              <a:rPr lang="en-US" smtClean="0"/>
              <a:pPr/>
              <a:t>5/31/2012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839BD1C-32B4-4A6C-96B7-0CB490797BB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7A4577-1D26-4DC5-B0EA-445C06A373A3}" type="datetimeFigureOut">
              <a:rPr lang="en-US" smtClean="0"/>
              <a:pPr/>
              <a:t>5/31/2012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839BD1C-32B4-4A6C-96B7-0CB490797BB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A7A4577-1D26-4DC5-B0EA-445C06A373A3}" type="datetimeFigureOut">
              <a:rPr lang="en-US" smtClean="0"/>
              <a:pPr/>
              <a:t>5/31/2012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39BD1C-32B4-4A6C-96B7-0CB490797BB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A7A4577-1D26-4DC5-B0EA-445C06A373A3}" type="datetimeFigureOut">
              <a:rPr lang="en-US" smtClean="0"/>
              <a:pPr/>
              <a:t>5/31/2012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39BD1C-32B4-4A6C-96B7-0CB490797BB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7A4577-1D26-4DC5-B0EA-445C06A373A3}" type="datetimeFigureOut">
              <a:rPr lang="en-US" smtClean="0"/>
              <a:pPr/>
              <a:t>5/31/2012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39BD1C-32B4-4A6C-96B7-0CB490797BB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1470025"/>
          </a:xfrm>
        </p:spPr>
        <p:txBody>
          <a:bodyPr>
            <a:normAutofit fontScale="90000"/>
          </a:bodyPr>
          <a:lstStyle/>
          <a:p>
            <a:r>
              <a:rPr lang="en-US" sz="8000" b="1" dirty="0" smtClean="0"/>
              <a:t>Ebola</a:t>
            </a:r>
            <a:r>
              <a:rPr lang="en-US" b="1" dirty="0" smtClean="0"/>
              <a:t/>
            </a:r>
            <a:br>
              <a:rPr lang="en-US" b="1" dirty="0" smtClean="0"/>
            </a:br>
            <a:r>
              <a:rPr lang="en-US" sz="4000" b="1" dirty="0" smtClean="0"/>
              <a:t>In The Democratic Republic of Congo</a:t>
            </a:r>
            <a:endParaRPr lang="en-US" b="1" dirty="0"/>
          </a:p>
        </p:txBody>
      </p:sp>
      <p:sp>
        <p:nvSpPr>
          <p:cNvPr id="3" name="Subtitle 2"/>
          <p:cNvSpPr>
            <a:spLocks noGrp="1"/>
          </p:cNvSpPr>
          <p:nvPr>
            <p:ph type="subTitle" idx="1"/>
          </p:nvPr>
        </p:nvSpPr>
        <p:spPr>
          <a:xfrm>
            <a:off x="1371600" y="5105400"/>
            <a:ext cx="6400800" cy="1752600"/>
          </a:xfrm>
        </p:spPr>
        <p:txBody>
          <a:bodyPr/>
          <a:lstStyle/>
          <a:p>
            <a:r>
              <a:rPr lang="en-US" sz="2800" dirty="0" smtClean="0">
                <a:solidFill>
                  <a:schemeClr val="tx1"/>
                </a:solidFill>
              </a:rPr>
              <a:t>Gabrielle Marciano</a:t>
            </a:r>
          </a:p>
          <a:p>
            <a:r>
              <a:rPr lang="en-US" sz="2800" dirty="0" smtClean="0">
                <a:solidFill>
                  <a:schemeClr val="tx1"/>
                </a:solidFill>
              </a:rPr>
              <a:t>H. World Studies</a:t>
            </a:r>
          </a:p>
          <a:p>
            <a:r>
              <a:rPr lang="en-US" sz="2800" dirty="0" smtClean="0">
                <a:solidFill>
                  <a:schemeClr val="tx1"/>
                </a:solidFill>
              </a:rPr>
              <a:t>Myers Period 2</a:t>
            </a:r>
          </a:p>
          <a:p>
            <a:endParaRPr lang="en-US" dirty="0"/>
          </a:p>
        </p:txBody>
      </p:sp>
      <p:pic>
        <p:nvPicPr>
          <p:cNvPr id="4" name="Picture 3" descr="ebola.jpg"/>
          <p:cNvPicPr>
            <a:picLocks noChangeAspect="1"/>
          </p:cNvPicPr>
          <p:nvPr/>
        </p:nvPicPr>
        <p:blipFill>
          <a:blip r:embed="rId2" cstate="print"/>
          <a:stretch>
            <a:fillRect/>
          </a:stretch>
        </p:blipFill>
        <p:spPr>
          <a:xfrm>
            <a:off x="2590800" y="2057400"/>
            <a:ext cx="3770376" cy="293456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67000"/>
            <a:ext cx="8229600" cy="1143000"/>
          </a:xfrm>
        </p:spPr>
        <p:txBody>
          <a:bodyPr>
            <a:noAutofit/>
          </a:bodyPr>
          <a:lstStyle/>
          <a:p>
            <a:r>
              <a:rPr lang="en-US" sz="9600" dirty="0" smtClean="0"/>
              <a:t>THE END</a:t>
            </a:r>
            <a:endParaRPr lang="en-US" sz="96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Ebola Hemorrhagic Fever </a:t>
            </a:r>
            <a:endParaRPr lang="en-US" b="1" dirty="0"/>
          </a:p>
        </p:txBody>
      </p:sp>
      <p:sp>
        <p:nvSpPr>
          <p:cNvPr id="3" name="Content Placeholder 2"/>
          <p:cNvSpPr>
            <a:spLocks noGrp="1"/>
          </p:cNvSpPr>
          <p:nvPr>
            <p:ph idx="1"/>
          </p:nvPr>
        </p:nvSpPr>
        <p:spPr>
          <a:xfrm>
            <a:off x="381000" y="2209800"/>
            <a:ext cx="8229600" cy="3429000"/>
          </a:xfrm>
        </p:spPr>
        <p:txBody>
          <a:bodyPr>
            <a:normAutofit/>
          </a:bodyPr>
          <a:lstStyle/>
          <a:p>
            <a:r>
              <a:rPr lang="en-US" b="1" dirty="0" smtClean="0"/>
              <a:t>Ebola-Zaire</a:t>
            </a:r>
            <a:r>
              <a:rPr lang="en-US" dirty="0" smtClean="0"/>
              <a:t> (Causes disease in humans)</a:t>
            </a:r>
          </a:p>
          <a:p>
            <a:r>
              <a:rPr lang="en-US" b="1" dirty="0" smtClean="0"/>
              <a:t>Ebola-Sudan</a:t>
            </a:r>
            <a:r>
              <a:rPr lang="en-US" dirty="0" smtClean="0"/>
              <a:t> (Causes disease in humans)</a:t>
            </a:r>
          </a:p>
          <a:p>
            <a:r>
              <a:rPr lang="en-US" b="1" dirty="0" smtClean="0"/>
              <a:t>Ebola-Ivory Coast </a:t>
            </a:r>
            <a:r>
              <a:rPr lang="en-US" dirty="0" smtClean="0"/>
              <a:t>(Causes disease in humans)</a:t>
            </a:r>
          </a:p>
          <a:p>
            <a:r>
              <a:rPr lang="en-US" b="1" dirty="0" smtClean="0"/>
              <a:t>Ebola-</a:t>
            </a:r>
            <a:r>
              <a:rPr lang="en-US" b="1" dirty="0" err="1" smtClean="0"/>
              <a:t>Bundibugyo</a:t>
            </a:r>
            <a:r>
              <a:rPr lang="en-US" dirty="0" smtClean="0"/>
              <a:t> (Causes disease in humans)</a:t>
            </a:r>
          </a:p>
          <a:p>
            <a:r>
              <a:rPr lang="en-US" b="1" dirty="0" smtClean="0"/>
              <a:t>Ebola-Reston</a:t>
            </a:r>
            <a:r>
              <a:rPr lang="en-US" dirty="0" smtClean="0"/>
              <a:t> (Causes disease in non-human primates only)</a:t>
            </a:r>
            <a:endParaRPr lang="en-US" dirty="0"/>
          </a:p>
        </p:txBody>
      </p:sp>
      <p:sp>
        <p:nvSpPr>
          <p:cNvPr id="4" name="TextBox 3"/>
          <p:cNvSpPr txBox="1"/>
          <p:nvPr/>
        </p:nvSpPr>
        <p:spPr>
          <a:xfrm>
            <a:off x="3352800" y="1295400"/>
            <a:ext cx="3048000" cy="584775"/>
          </a:xfrm>
          <a:prstGeom prst="rect">
            <a:avLst/>
          </a:prstGeom>
          <a:noFill/>
        </p:spPr>
        <p:txBody>
          <a:bodyPr wrap="square" rtlCol="0">
            <a:spAutoFit/>
          </a:bodyPr>
          <a:lstStyle/>
          <a:p>
            <a:r>
              <a:rPr lang="en-US" sz="3200" b="1" dirty="0" smtClean="0"/>
              <a:t>Virus Strands</a:t>
            </a:r>
            <a:endParaRPr lang="en-US" sz="32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Symptoms </a:t>
            </a:r>
            <a:endParaRPr lang="en-US" dirty="0"/>
          </a:p>
        </p:txBody>
      </p:sp>
      <p:sp>
        <p:nvSpPr>
          <p:cNvPr id="3" name="Content Placeholder 2"/>
          <p:cNvSpPr>
            <a:spLocks noGrp="1"/>
          </p:cNvSpPr>
          <p:nvPr>
            <p:ph idx="1"/>
          </p:nvPr>
        </p:nvSpPr>
        <p:spPr>
          <a:xfrm>
            <a:off x="457200" y="1600201"/>
            <a:ext cx="3962400" cy="4495800"/>
          </a:xfrm>
        </p:spPr>
        <p:txBody>
          <a:bodyPr>
            <a:normAutofit lnSpcReduction="10000"/>
          </a:bodyPr>
          <a:lstStyle/>
          <a:p>
            <a:r>
              <a:rPr lang="en-US" dirty="0" smtClean="0"/>
              <a:t>Fever </a:t>
            </a:r>
          </a:p>
          <a:p>
            <a:r>
              <a:rPr lang="en-US" dirty="0" smtClean="0"/>
              <a:t>Headache</a:t>
            </a:r>
          </a:p>
          <a:p>
            <a:r>
              <a:rPr lang="en-US" dirty="0" smtClean="0"/>
              <a:t>Joint and muscle aches</a:t>
            </a:r>
          </a:p>
          <a:p>
            <a:r>
              <a:rPr lang="en-US" dirty="0" smtClean="0"/>
              <a:t>Sore throat</a:t>
            </a:r>
          </a:p>
          <a:p>
            <a:r>
              <a:rPr lang="en-US" dirty="0" smtClean="0"/>
              <a:t>Rashes</a:t>
            </a:r>
          </a:p>
          <a:p>
            <a:r>
              <a:rPr lang="en-US" dirty="0" smtClean="0"/>
              <a:t>Red eyes</a:t>
            </a:r>
          </a:p>
          <a:p>
            <a:r>
              <a:rPr lang="en-US" dirty="0" smtClean="0"/>
              <a:t>Hiccups</a:t>
            </a:r>
          </a:p>
          <a:p>
            <a:endParaRPr lang="en-US" dirty="0" smtClean="0"/>
          </a:p>
          <a:p>
            <a:endParaRPr lang="en-US" dirty="0"/>
          </a:p>
        </p:txBody>
      </p:sp>
      <p:sp>
        <p:nvSpPr>
          <p:cNvPr id="4" name="TextBox 3"/>
          <p:cNvSpPr txBox="1"/>
          <p:nvPr/>
        </p:nvSpPr>
        <p:spPr>
          <a:xfrm>
            <a:off x="4648200" y="1752600"/>
            <a:ext cx="3962400" cy="4401205"/>
          </a:xfrm>
          <a:prstGeom prst="rect">
            <a:avLst/>
          </a:prstGeom>
          <a:noFill/>
        </p:spPr>
        <p:txBody>
          <a:bodyPr wrap="square" rtlCol="0">
            <a:spAutoFit/>
          </a:bodyPr>
          <a:lstStyle/>
          <a:p>
            <a:r>
              <a:rPr lang="en-US" sz="4000" dirty="0" smtClean="0">
                <a:solidFill>
                  <a:srgbClr val="FF0000"/>
                </a:solidFill>
              </a:rPr>
              <a:t>Followed by; </a:t>
            </a:r>
          </a:p>
          <a:p>
            <a:pPr>
              <a:buFont typeface="Arial" pitchFamily="34" charset="0"/>
              <a:buChar char="•"/>
            </a:pPr>
            <a:r>
              <a:rPr lang="en-US" sz="4000" dirty="0" smtClean="0">
                <a:solidFill>
                  <a:srgbClr val="FF0000"/>
                </a:solidFill>
              </a:rPr>
              <a:t>Diarrhea</a:t>
            </a:r>
          </a:p>
          <a:p>
            <a:pPr>
              <a:buFont typeface="Arial" pitchFamily="34" charset="0"/>
              <a:buChar char="•"/>
            </a:pPr>
            <a:r>
              <a:rPr lang="en-US" sz="4000" dirty="0" smtClean="0">
                <a:solidFill>
                  <a:srgbClr val="FF0000"/>
                </a:solidFill>
              </a:rPr>
              <a:t>Vomiting</a:t>
            </a:r>
          </a:p>
          <a:p>
            <a:pPr>
              <a:buFont typeface="Arial" pitchFamily="34" charset="0"/>
              <a:buChar char="•"/>
            </a:pPr>
            <a:r>
              <a:rPr lang="en-US" sz="4000" dirty="0" smtClean="0">
                <a:solidFill>
                  <a:srgbClr val="FF0000"/>
                </a:solidFill>
              </a:rPr>
              <a:t>Sever stomach pain</a:t>
            </a:r>
          </a:p>
          <a:p>
            <a:pPr>
              <a:buFont typeface="Arial" pitchFamily="34" charset="0"/>
              <a:buChar char="•"/>
            </a:pPr>
            <a:r>
              <a:rPr lang="en-US" sz="4000" dirty="0" smtClean="0">
                <a:solidFill>
                  <a:srgbClr val="FF0000"/>
                </a:solidFill>
              </a:rPr>
              <a:t>Internal and external bleeding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Symptoms</a:t>
            </a:r>
            <a:endParaRPr lang="en-US" dirty="0"/>
          </a:p>
        </p:txBody>
      </p:sp>
      <p:pic>
        <p:nvPicPr>
          <p:cNvPr id="4" name="Content Placeholder 3" descr="020406ebola.jpg"/>
          <p:cNvPicPr>
            <a:picLocks noGrp="1" noChangeAspect="1"/>
          </p:cNvPicPr>
          <p:nvPr>
            <p:ph idx="1"/>
          </p:nvPr>
        </p:nvPicPr>
        <p:blipFill>
          <a:blip r:embed="rId3" cstate="print"/>
          <a:stretch>
            <a:fillRect/>
          </a:stretch>
        </p:blipFill>
        <p:spPr>
          <a:xfrm>
            <a:off x="381000" y="381000"/>
            <a:ext cx="2838450" cy="2019300"/>
          </a:xfrm>
        </p:spPr>
      </p:pic>
      <p:pic>
        <p:nvPicPr>
          <p:cNvPr id="5" name="Picture 4" descr="ebola virus deathly.jpg"/>
          <p:cNvPicPr>
            <a:picLocks noChangeAspect="1"/>
          </p:cNvPicPr>
          <p:nvPr/>
        </p:nvPicPr>
        <p:blipFill>
          <a:blip r:embed="rId4" cstate="print"/>
          <a:stretch>
            <a:fillRect/>
          </a:stretch>
        </p:blipFill>
        <p:spPr>
          <a:xfrm>
            <a:off x="6096000" y="228600"/>
            <a:ext cx="2819400" cy="2114550"/>
          </a:xfrm>
          <a:prstGeom prst="rect">
            <a:avLst/>
          </a:prstGeom>
        </p:spPr>
      </p:pic>
      <p:pic>
        <p:nvPicPr>
          <p:cNvPr id="6" name="Picture 5" descr="imagesCAKAHW1G.jpg"/>
          <p:cNvPicPr>
            <a:picLocks noChangeAspect="1"/>
          </p:cNvPicPr>
          <p:nvPr/>
        </p:nvPicPr>
        <p:blipFill>
          <a:blip r:embed="rId5" cstate="print"/>
          <a:stretch>
            <a:fillRect/>
          </a:stretch>
        </p:blipFill>
        <p:spPr>
          <a:xfrm>
            <a:off x="6248400" y="4572000"/>
            <a:ext cx="2667000" cy="2007973"/>
          </a:xfrm>
          <a:prstGeom prst="rect">
            <a:avLst/>
          </a:prstGeom>
        </p:spPr>
      </p:pic>
      <p:pic>
        <p:nvPicPr>
          <p:cNvPr id="7" name="Picture 6" descr="Hemorrhagic-fever-Ebola-Dengue.jpg"/>
          <p:cNvPicPr>
            <a:picLocks noChangeAspect="1"/>
          </p:cNvPicPr>
          <p:nvPr/>
        </p:nvPicPr>
        <p:blipFill>
          <a:blip r:embed="rId6" cstate="print"/>
          <a:stretch>
            <a:fillRect/>
          </a:stretch>
        </p:blipFill>
        <p:spPr>
          <a:xfrm>
            <a:off x="381000" y="2362200"/>
            <a:ext cx="2819400" cy="1903095"/>
          </a:xfrm>
          <a:prstGeom prst="rect">
            <a:avLst/>
          </a:prstGeom>
        </p:spPr>
      </p:pic>
      <p:pic>
        <p:nvPicPr>
          <p:cNvPr id="8" name="Picture 7" descr="Ebola-Virus.jpg"/>
          <p:cNvPicPr>
            <a:picLocks noChangeAspect="1"/>
          </p:cNvPicPr>
          <p:nvPr/>
        </p:nvPicPr>
        <p:blipFill>
          <a:blip r:embed="rId7" cstate="print"/>
          <a:stretch>
            <a:fillRect/>
          </a:stretch>
        </p:blipFill>
        <p:spPr>
          <a:xfrm>
            <a:off x="6172200" y="2438400"/>
            <a:ext cx="2743200" cy="2057400"/>
          </a:xfrm>
          <a:prstGeom prst="rect">
            <a:avLst/>
          </a:prstGeom>
        </p:spPr>
      </p:pic>
      <p:pic>
        <p:nvPicPr>
          <p:cNvPr id="10" name="Picture 9" descr="qwert.jpg"/>
          <p:cNvPicPr>
            <a:picLocks noChangeAspect="1"/>
          </p:cNvPicPr>
          <p:nvPr/>
        </p:nvPicPr>
        <p:blipFill>
          <a:blip r:embed="rId8" cstate="print"/>
          <a:stretch>
            <a:fillRect/>
          </a:stretch>
        </p:blipFill>
        <p:spPr>
          <a:xfrm>
            <a:off x="381000" y="4343400"/>
            <a:ext cx="2847146" cy="19050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Spread of Ebola </a:t>
            </a:r>
            <a:endParaRPr lang="en-US" b="1" dirty="0"/>
          </a:p>
        </p:txBody>
      </p:sp>
      <p:sp>
        <p:nvSpPr>
          <p:cNvPr id="3" name="Content Placeholder 2"/>
          <p:cNvSpPr>
            <a:spLocks noGrp="1"/>
          </p:cNvSpPr>
          <p:nvPr>
            <p:ph idx="1"/>
          </p:nvPr>
        </p:nvSpPr>
        <p:spPr>
          <a:xfrm>
            <a:off x="457200" y="2057400"/>
            <a:ext cx="8229600" cy="4525963"/>
          </a:xfrm>
        </p:spPr>
        <p:txBody>
          <a:bodyPr/>
          <a:lstStyle/>
          <a:p>
            <a:r>
              <a:rPr lang="en-US" dirty="0" smtClean="0"/>
              <a:t>Direct contact with bodily secretions of an infected individual</a:t>
            </a:r>
          </a:p>
          <a:p>
            <a:r>
              <a:rPr lang="en-US" dirty="0" smtClean="0"/>
              <a:t>Contaminated medical equipment</a:t>
            </a:r>
          </a:p>
          <a:p>
            <a:r>
              <a:rPr lang="en-US" dirty="0" smtClean="0"/>
              <a:t>Skin to skin contact</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Ebola River: 1976</a:t>
            </a:r>
            <a:endParaRPr lang="en-US" b="1" dirty="0"/>
          </a:p>
        </p:txBody>
      </p:sp>
      <p:pic>
        <p:nvPicPr>
          <p:cNvPr id="4" name="Content Placeholder 3" descr="EBOLA.gif"/>
          <p:cNvPicPr>
            <a:picLocks noGrp="1" noChangeAspect="1"/>
          </p:cNvPicPr>
          <p:nvPr>
            <p:ph idx="1"/>
          </p:nvPr>
        </p:nvPicPr>
        <p:blipFill>
          <a:blip r:embed="rId3" cstate="print"/>
          <a:stretch>
            <a:fillRect/>
          </a:stretch>
        </p:blipFill>
        <p:spPr>
          <a:xfrm>
            <a:off x="2057400" y="1295400"/>
            <a:ext cx="4953000" cy="5244353"/>
          </a:xfrm>
        </p:spPr>
      </p:pic>
      <p:sp>
        <p:nvSpPr>
          <p:cNvPr id="10" name="Flowchart: Connector 9"/>
          <p:cNvSpPr/>
          <p:nvPr/>
        </p:nvSpPr>
        <p:spPr>
          <a:xfrm>
            <a:off x="4038600" y="2286000"/>
            <a:ext cx="1066800" cy="990600"/>
          </a:xfrm>
          <a:prstGeom prst="flowChartConnec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cxnSp>
        <p:nvCxnSpPr>
          <p:cNvPr id="12" name="Straight Arrow Connector 11"/>
          <p:cNvCxnSpPr/>
          <p:nvPr/>
        </p:nvCxnSpPr>
        <p:spPr>
          <a:xfrm>
            <a:off x="1447800" y="1524000"/>
            <a:ext cx="2514600" cy="990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Outbreaks in The DRC</a:t>
            </a:r>
            <a:endParaRPr lang="en-US" dirty="0"/>
          </a:p>
        </p:txBody>
      </p:sp>
      <p:graphicFrame>
        <p:nvGraphicFramePr>
          <p:cNvPr id="8" name="Content Placeholder 7"/>
          <p:cNvGraphicFramePr>
            <a:graphicFrameLocks noGrp="1"/>
          </p:cNvGraphicFramePr>
          <p:nvPr>
            <p:ph idx="1"/>
          </p:nvPr>
        </p:nvGraphicFramePr>
        <p:xfrm>
          <a:off x="457200" y="1600200"/>
          <a:ext cx="8229600" cy="3934968"/>
        </p:xfrm>
        <a:graphic>
          <a:graphicData uri="http://schemas.openxmlformats.org/drawingml/2006/table">
            <a:tbl>
              <a:tblPr firstRow="1" bandRow="1">
                <a:tableStyleId>{7DF18680-E054-41AD-8BC1-D1AEF772440D}</a:tableStyleId>
              </a:tblPr>
              <a:tblGrid>
                <a:gridCol w="2743200"/>
                <a:gridCol w="2743200"/>
                <a:gridCol w="2743200"/>
              </a:tblGrid>
              <a:tr h="703958">
                <a:tc>
                  <a:txBody>
                    <a:bodyPr/>
                    <a:lstStyle/>
                    <a:p>
                      <a:r>
                        <a:rPr lang="en-US" sz="2800" dirty="0" smtClean="0">
                          <a:latin typeface="+mj-lt"/>
                        </a:rPr>
                        <a:t>YEARS</a:t>
                      </a:r>
                      <a:endParaRPr lang="en-US" sz="2800" dirty="0">
                        <a:latin typeface="+mj-lt"/>
                      </a:endParaRPr>
                    </a:p>
                  </a:txBody>
                  <a:tcPr/>
                </a:tc>
                <a:tc>
                  <a:txBody>
                    <a:bodyPr/>
                    <a:lstStyle/>
                    <a:p>
                      <a:r>
                        <a:rPr lang="en-US" sz="2800" dirty="0" smtClean="0">
                          <a:latin typeface="+mj-lt"/>
                        </a:rPr>
                        <a:t>NUMBER OF HUMAN CASES</a:t>
                      </a:r>
                      <a:endParaRPr lang="en-US" sz="2800" dirty="0">
                        <a:latin typeface="+mj-lt"/>
                      </a:endParaRPr>
                    </a:p>
                  </a:txBody>
                  <a:tcPr/>
                </a:tc>
                <a:tc>
                  <a:txBody>
                    <a:bodyPr/>
                    <a:lstStyle/>
                    <a:p>
                      <a:r>
                        <a:rPr lang="en-US" sz="2800" dirty="0" smtClean="0">
                          <a:latin typeface="+mj-lt"/>
                        </a:rPr>
                        <a:t>NUMBER AND % DEATH</a:t>
                      </a:r>
                      <a:r>
                        <a:rPr lang="en-US" sz="2800" baseline="0" dirty="0" smtClean="0">
                          <a:latin typeface="+mj-lt"/>
                        </a:rPr>
                        <a:t> TOLL</a:t>
                      </a:r>
                      <a:endParaRPr lang="en-US" sz="2800" dirty="0">
                        <a:latin typeface="+mj-lt"/>
                      </a:endParaRPr>
                    </a:p>
                  </a:txBody>
                  <a:tcPr/>
                </a:tc>
              </a:tr>
              <a:tr h="407848">
                <a:tc>
                  <a:txBody>
                    <a:bodyPr/>
                    <a:lstStyle/>
                    <a:p>
                      <a:r>
                        <a:rPr lang="en-US" sz="2800" dirty="0" smtClean="0">
                          <a:latin typeface="+mj-lt"/>
                        </a:rPr>
                        <a:t>1976</a:t>
                      </a:r>
                      <a:endParaRPr lang="en-US" sz="2800" dirty="0">
                        <a:latin typeface="+mj-lt"/>
                      </a:endParaRPr>
                    </a:p>
                  </a:txBody>
                  <a:tcPr/>
                </a:tc>
                <a:tc>
                  <a:txBody>
                    <a:bodyPr/>
                    <a:lstStyle/>
                    <a:p>
                      <a:r>
                        <a:rPr lang="en-US" sz="2800" dirty="0" smtClean="0">
                          <a:latin typeface="+mj-lt"/>
                        </a:rPr>
                        <a:t>318</a:t>
                      </a:r>
                      <a:endParaRPr lang="en-US" sz="2800" dirty="0">
                        <a:latin typeface="+mj-lt"/>
                      </a:endParaRPr>
                    </a:p>
                  </a:txBody>
                  <a:tcPr/>
                </a:tc>
                <a:tc>
                  <a:txBody>
                    <a:bodyPr/>
                    <a:lstStyle/>
                    <a:p>
                      <a:r>
                        <a:rPr lang="en-US" sz="2800" dirty="0" smtClean="0">
                          <a:latin typeface="+mj-lt"/>
                        </a:rPr>
                        <a:t>280 (88%)</a:t>
                      </a:r>
                      <a:endParaRPr lang="en-US" sz="2800" dirty="0">
                        <a:latin typeface="+mj-lt"/>
                      </a:endParaRPr>
                    </a:p>
                  </a:txBody>
                  <a:tcPr/>
                </a:tc>
              </a:tr>
              <a:tr h="407848">
                <a:tc>
                  <a:txBody>
                    <a:bodyPr/>
                    <a:lstStyle/>
                    <a:p>
                      <a:r>
                        <a:rPr lang="en-US" sz="2800" dirty="0" smtClean="0">
                          <a:latin typeface="+mj-lt"/>
                        </a:rPr>
                        <a:t>1977</a:t>
                      </a:r>
                      <a:endParaRPr lang="en-US" sz="2800" dirty="0">
                        <a:latin typeface="+mj-lt"/>
                      </a:endParaRPr>
                    </a:p>
                  </a:txBody>
                  <a:tcPr/>
                </a:tc>
                <a:tc>
                  <a:txBody>
                    <a:bodyPr/>
                    <a:lstStyle/>
                    <a:p>
                      <a:r>
                        <a:rPr lang="en-US" sz="2800" dirty="0" smtClean="0">
                          <a:latin typeface="+mj-lt"/>
                        </a:rPr>
                        <a:t>1</a:t>
                      </a:r>
                      <a:endParaRPr lang="en-US" sz="2800" dirty="0">
                        <a:latin typeface="+mj-lt"/>
                      </a:endParaRPr>
                    </a:p>
                  </a:txBody>
                  <a:tcPr/>
                </a:tc>
                <a:tc>
                  <a:txBody>
                    <a:bodyPr/>
                    <a:lstStyle/>
                    <a:p>
                      <a:r>
                        <a:rPr lang="en-US" sz="2800" dirty="0" smtClean="0">
                          <a:latin typeface="+mj-lt"/>
                        </a:rPr>
                        <a:t>1(100%)</a:t>
                      </a:r>
                      <a:endParaRPr lang="en-US" sz="2800" dirty="0">
                        <a:latin typeface="+mj-lt"/>
                      </a:endParaRPr>
                    </a:p>
                  </a:txBody>
                  <a:tcPr/>
                </a:tc>
              </a:tr>
              <a:tr h="407848">
                <a:tc>
                  <a:txBody>
                    <a:bodyPr/>
                    <a:lstStyle/>
                    <a:p>
                      <a:pPr marL="0" marR="0">
                        <a:lnSpc>
                          <a:spcPct val="115000"/>
                        </a:lnSpc>
                        <a:spcBef>
                          <a:spcPts val="0"/>
                        </a:spcBef>
                        <a:spcAft>
                          <a:spcPts val="0"/>
                        </a:spcAft>
                      </a:pPr>
                      <a:r>
                        <a:rPr lang="en-US" sz="2800" dirty="0">
                          <a:latin typeface="+mj-lt"/>
                          <a:ea typeface="Calibri"/>
                          <a:cs typeface="Times New Roman"/>
                        </a:rPr>
                        <a:t>1995</a:t>
                      </a:r>
                    </a:p>
                  </a:txBody>
                  <a:tcPr marL="68580" marR="68580" marT="0" marB="0"/>
                </a:tc>
                <a:tc>
                  <a:txBody>
                    <a:bodyPr/>
                    <a:lstStyle/>
                    <a:p>
                      <a:pPr marL="0" marR="0">
                        <a:lnSpc>
                          <a:spcPct val="115000"/>
                        </a:lnSpc>
                        <a:spcBef>
                          <a:spcPts val="0"/>
                        </a:spcBef>
                        <a:spcAft>
                          <a:spcPts val="0"/>
                        </a:spcAft>
                      </a:pPr>
                      <a:r>
                        <a:rPr lang="en-US" sz="2800">
                          <a:latin typeface="+mj-lt"/>
                          <a:ea typeface="Calibri"/>
                          <a:cs typeface="Times New Roman"/>
                        </a:rPr>
                        <a:t>315</a:t>
                      </a:r>
                    </a:p>
                  </a:txBody>
                  <a:tcPr marL="68580" marR="68580" marT="0" marB="0"/>
                </a:tc>
                <a:tc>
                  <a:txBody>
                    <a:bodyPr/>
                    <a:lstStyle/>
                    <a:p>
                      <a:pPr marL="0" marR="0">
                        <a:lnSpc>
                          <a:spcPct val="115000"/>
                        </a:lnSpc>
                        <a:spcBef>
                          <a:spcPts val="0"/>
                        </a:spcBef>
                        <a:spcAft>
                          <a:spcPts val="0"/>
                        </a:spcAft>
                      </a:pPr>
                      <a:r>
                        <a:rPr lang="en-US" sz="2800" dirty="0">
                          <a:latin typeface="+mj-lt"/>
                          <a:ea typeface="Calibri"/>
                          <a:cs typeface="Times New Roman"/>
                        </a:rPr>
                        <a:t>250 (81%)</a:t>
                      </a:r>
                    </a:p>
                  </a:txBody>
                  <a:tcPr marL="68580" marR="68580" marT="0" marB="0"/>
                </a:tc>
              </a:tr>
              <a:tr h="407848">
                <a:tc>
                  <a:txBody>
                    <a:bodyPr/>
                    <a:lstStyle/>
                    <a:p>
                      <a:r>
                        <a:rPr lang="en-US" sz="2800" dirty="0" smtClean="0">
                          <a:latin typeface="+mj-lt"/>
                        </a:rPr>
                        <a:t>2007</a:t>
                      </a:r>
                      <a:endParaRPr lang="en-US" sz="2800" dirty="0">
                        <a:latin typeface="+mj-lt"/>
                      </a:endParaRPr>
                    </a:p>
                  </a:txBody>
                  <a:tcPr/>
                </a:tc>
                <a:tc>
                  <a:txBody>
                    <a:bodyPr/>
                    <a:lstStyle/>
                    <a:p>
                      <a:r>
                        <a:rPr lang="en-US" sz="2800" dirty="0" smtClean="0">
                          <a:latin typeface="+mj-lt"/>
                        </a:rPr>
                        <a:t>264</a:t>
                      </a:r>
                      <a:endParaRPr lang="en-US" sz="2800" dirty="0">
                        <a:latin typeface="+mj-lt"/>
                      </a:endParaRPr>
                    </a:p>
                  </a:txBody>
                  <a:tcPr/>
                </a:tc>
                <a:tc>
                  <a:txBody>
                    <a:bodyPr/>
                    <a:lstStyle/>
                    <a:p>
                      <a:r>
                        <a:rPr lang="en-US" sz="2800" dirty="0" smtClean="0">
                          <a:latin typeface="+mj-lt"/>
                        </a:rPr>
                        <a:t>187(71%)</a:t>
                      </a:r>
                      <a:endParaRPr lang="en-US" sz="2800" dirty="0">
                        <a:latin typeface="+mj-lt"/>
                      </a:endParaRPr>
                    </a:p>
                  </a:txBody>
                  <a:tcPr/>
                </a:tc>
              </a:tr>
              <a:tr h="407848">
                <a:tc>
                  <a:txBody>
                    <a:bodyPr/>
                    <a:lstStyle/>
                    <a:p>
                      <a:r>
                        <a:rPr lang="en-US" sz="2800" dirty="0" smtClean="0">
                          <a:latin typeface="+mj-lt"/>
                        </a:rPr>
                        <a:t>December ‘08-February</a:t>
                      </a:r>
                      <a:r>
                        <a:rPr lang="en-US" sz="2800" baseline="0" dirty="0" smtClean="0">
                          <a:latin typeface="+mj-lt"/>
                        </a:rPr>
                        <a:t>’09</a:t>
                      </a:r>
                      <a:endParaRPr lang="en-US" sz="2800" dirty="0">
                        <a:latin typeface="+mj-lt"/>
                      </a:endParaRPr>
                    </a:p>
                  </a:txBody>
                  <a:tcPr/>
                </a:tc>
                <a:tc>
                  <a:txBody>
                    <a:bodyPr/>
                    <a:lstStyle/>
                    <a:p>
                      <a:r>
                        <a:rPr lang="en-US" sz="2800" dirty="0" smtClean="0">
                          <a:latin typeface="+mj-lt"/>
                        </a:rPr>
                        <a:t>32</a:t>
                      </a:r>
                      <a:endParaRPr lang="en-US" sz="2800" dirty="0">
                        <a:latin typeface="+mj-lt"/>
                      </a:endParaRPr>
                    </a:p>
                  </a:txBody>
                  <a:tcPr/>
                </a:tc>
                <a:tc>
                  <a:txBody>
                    <a:bodyPr/>
                    <a:lstStyle/>
                    <a:p>
                      <a:r>
                        <a:rPr lang="en-US" sz="2800" dirty="0" smtClean="0">
                          <a:latin typeface="+mj-lt"/>
                        </a:rPr>
                        <a:t>15(47%)</a:t>
                      </a:r>
                      <a:endParaRPr lang="en-US" sz="2800" dirty="0">
                        <a:latin typeface="+mj-lt"/>
                      </a:endParaRPr>
                    </a:p>
                  </a:txBody>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Disease Prevention </a:t>
            </a:r>
            <a:endParaRPr lang="en-US" dirty="0"/>
          </a:p>
        </p:txBody>
      </p:sp>
      <p:pic>
        <p:nvPicPr>
          <p:cNvPr id="4" name="Content Placeholder 3" descr="nitrile-glove.jpg"/>
          <p:cNvPicPr>
            <a:picLocks noGrp="1" noChangeAspect="1"/>
          </p:cNvPicPr>
          <p:nvPr>
            <p:ph idx="1"/>
          </p:nvPr>
        </p:nvPicPr>
        <p:blipFill>
          <a:blip r:embed="rId3" cstate="print"/>
          <a:stretch>
            <a:fillRect/>
          </a:stretch>
        </p:blipFill>
        <p:spPr>
          <a:xfrm>
            <a:off x="5334000" y="1143000"/>
            <a:ext cx="2514600" cy="2514600"/>
          </a:xfrm>
        </p:spPr>
      </p:pic>
      <p:pic>
        <p:nvPicPr>
          <p:cNvPr id="5" name="Picture 4" descr="medicalfacemaskbhi.jpg"/>
          <p:cNvPicPr>
            <a:picLocks noChangeAspect="1"/>
          </p:cNvPicPr>
          <p:nvPr/>
        </p:nvPicPr>
        <p:blipFill>
          <a:blip r:embed="rId4" cstate="print"/>
          <a:stretch>
            <a:fillRect/>
          </a:stretch>
        </p:blipFill>
        <p:spPr>
          <a:xfrm>
            <a:off x="609600" y="1219200"/>
            <a:ext cx="4053840" cy="2895600"/>
          </a:xfrm>
          <a:prstGeom prst="rect">
            <a:avLst/>
          </a:prstGeom>
        </p:spPr>
      </p:pic>
      <p:pic>
        <p:nvPicPr>
          <p:cNvPr id="6" name="Picture 5" descr="ebola_bundibugyo_2007(05).jpg"/>
          <p:cNvPicPr>
            <a:picLocks noChangeAspect="1"/>
          </p:cNvPicPr>
          <p:nvPr/>
        </p:nvPicPr>
        <p:blipFill>
          <a:blip r:embed="rId5" cstate="print"/>
          <a:stretch>
            <a:fillRect/>
          </a:stretch>
        </p:blipFill>
        <p:spPr>
          <a:xfrm>
            <a:off x="609600" y="4114800"/>
            <a:ext cx="3657600" cy="2438400"/>
          </a:xfrm>
          <a:prstGeom prst="rect">
            <a:avLst/>
          </a:prstGeom>
        </p:spPr>
      </p:pic>
      <p:pic>
        <p:nvPicPr>
          <p:cNvPr id="7" name="Picture 6" descr="Sterile_Hypodermic_Needle_For_Single_Use.jpg"/>
          <p:cNvPicPr>
            <a:picLocks noChangeAspect="1"/>
          </p:cNvPicPr>
          <p:nvPr/>
        </p:nvPicPr>
        <p:blipFill>
          <a:blip r:embed="rId6" cstate="print"/>
          <a:stretch>
            <a:fillRect/>
          </a:stretch>
        </p:blipFill>
        <p:spPr>
          <a:xfrm>
            <a:off x="5029200" y="3429000"/>
            <a:ext cx="3505200" cy="3163229"/>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the Future…</a:t>
            </a:r>
            <a:endParaRPr lang="en-US" dirty="0"/>
          </a:p>
        </p:txBody>
      </p:sp>
      <p:sp>
        <p:nvSpPr>
          <p:cNvPr id="3" name="Content Placeholder 2"/>
          <p:cNvSpPr>
            <a:spLocks noGrp="1"/>
          </p:cNvSpPr>
          <p:nvPr>
            <p:ph idx="1"/>
          </p:nvPr>
        </p:nvSpPr>
        <p:spPr/>
        <p:txBody>
          <a:bodyPr/>
          <a:lstStyle/>
          <a:p>
            <a:r>
              <a:rPr lang="en-US" dirty="0" smtClean="0"/>
              <a:t>Find a cure</a:t>
            </a:r>
          </a:p>
          <a:p>
            <a:r>
              <a:rPr lang="en-US" dirty="0" smtClean="0"/>
              <a:t>Isolate outbreaks</a:t>
            </a:r>
          </a:p>
          <a:p>
            <a:endParaRPr lang="en-US" dirty="0"/>
          </a:p>
        </p:txBody>
      </p:sp>
      <p:pic>
        <p:nvPicPr>
          <p:cNvPr id="4" name="Picture 3" descr="y193503904638034.jpg"/>
          <p:cNvPicPr>
            <a:picLocks noChangeAspect="1"/>
          </p:cNvPicPr>
          <p:nvPr/>
        </p:nvPicPr>
        <p:blipFill>
          <a:blip r:embed="rId3" cstate="print"/>
          <a:stretch>
            <a:fillRect/>
          </a:stretch>
        </p:blipFill>
        <p:spPr>
          <a:xfrm>
            <a:off x="457200" y="3124200"/>
            <a:ext cx="4267200" cy="3200400"/>
          </a:xfrm>
          <a:prstGeom prst="rect">
            <a:avLst/>
          </a:prstGeom>
        </p:spPr>
      </p:pic>
      <p:pic>
        <p:nvPicPr>
          <p:cNvPr id="5" name="Picture 4" descr="Ebola_0011.jpg"/>
          <p:cNvPicPr>
            <a:picLocks noChangeAspect="1"/>
          </p:cNvPicPr>
          <p:nvPr/>
        </p:nvPicPr>
        <p:blipFill>
          <a:blip r:embed="rId4" cstate="print"/>
          <a:stretch>
            <a:fillRect/>
          </a:stretch>
        </p:blipFill>
        <p:spPr>
          <a:xfrm>
            <a:off x="4800600" y="1219200"/>
            <a:ext cx="4105469" cy="2682240"/>
          </a:xfrm>
          <a:prstGeom prst="rect">
            <a:avLst/>
          </a:prstGeom>
        </p:spPr>
      </p:pic>
      <p:pic>
        <p:nvPicPr>
          <p:cNvPr id="6" name="Picture 5" descr="chimpanzee-picture.jpg"/>
          <p:cNvPicPr>
            <a:picLocks noChangeAspect="1"/>
          </p:cNvPicPr>
          <p:nvPr/>
        </p:nvPicPr>
        <p:blipFill>
          <a:blip r:embed="rId5" cstate="print"/>
          <a:stretch>
            <a:fillRect/>
          </a:stretch>
        </p:blipFill>
        <p:spPr>
          <a:xfrm>
            <a:off x="5257800" y="4038600"/>
            <a:ext cx="3525110" cy="28194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169</TotalTime>
  <Words>756</Words>
  <Application>Microsoft Office PowerPoint</Application>
  <PresentationFormat>On-screen Show (4:3)</PresentationFormat>
  <Paragraphs>78</Paragraphs>
  <Slides>10</Slides>
  <Notes>8</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Ebola In The Democratic Republic of Congo</vt:lpstr>
      <vt:lpstr>Ebola Hemorrhagic Fever </vt:lpstr>
      <vt:lpstr>Symptoms </vt:lpstr>
      <vt:lpstr>Symptoms</vt:lpstr>
      <vt:lpstr>The Spread of Ebola </vt:lpstr>
      <vt:lpstr>Ebola River: 1976</vt:lpstr>
      <vt:lpstr>Outbreaks in The DRC</vt:lpstr>
      <vt:lpstr>Disease Prevention </vt:lpstr>
      <vt:lpstr>For the Future…</vt:lpstr>
      <vt:lpstr>THE END</vt:lpstr>
    </vt:vector>
  </TitlesOfParts>
  <Company>RTSD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Ebola  In The Democratic Republic of Congo</dc:title>
  <dc:creator>gmarciano</dc:creator>
  <cp:lastModifiedBy>Student1</cp:lastModifiedBy>
  <cp:revision>22</cp:revision>
  <dcterms:created xsi:type="dcterms:W3CDTF">2012-05-29T01:04:06Z</dcterms:created>
  <dcterms:modified xsi:type="dcterms:W3CDTF">2012-05-31T13:07:35Z</dcterms:modified>
</cp:coreProperties>
</file>